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6" r:id="rId3"/>
    <p:sldId id="260" r:id="rId4"/>
    <p:sldId id="257"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27" autoAdjust="0"/>
    <p:restoredTop sz="94872" autoAdjust="0"/>
  </p:normalViewPr>
  <p:slideViewPr>
    <p:cSldViewPr>
      <p:cViewPr varScale="1">
        <p:scale>
          <a:sx n="110" d="100"/>
          <a:sy n="110" d="100"/>
        </p:scale>
        <p:origin x="1788" y="108"/>
      </p:cViewPr>
      <p:guideLst>
        <p:guide orient="horz" pos="2160"/>
        <p:guide pos="2880"/>
      </p:guideLst>
    </p:cSldViewPr>
  </p:slideViewPr>
  <p:outlineViewPr>
    <p:cViewPr>
      <p:scale>
        <a:sx n="33" d="100"/>
        <a:sy n="33" d="100"/>
      </p:scale>
      <p:origin x="180" y="22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DDDD6-FE24-4D1D-9B97-5BAD9C6C138B}" type="datetimeFigureOut">
              <a:rPr lang="tr-TR" smtClean="0"/>
              <a:pPr/>
              <a:t>1.4.2019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0201E-990B-42A4-BA54-F2A70F49BFF6}" type="slidenum">
              <a:rPr lang="tr-TR" smtClean="0"/>
              <a:pPr/>
              <a:t>‹#›</a:t>
            </a:fld>
            <a:endParaRPr lang="tr-TR"/>
          </a:p>
        </p:txBody>
      </p:sp>
    </p:spTree>
    <p:extLst>
      <p:ext uri="{BB962C8B-B14F-4D97-AF65-F5344CB8AC3E}">
        <p14:creationId xmlns:p14="http://schemas.microsoft.com/office/powerpoint/2010/main" val="126356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u="sng" kern="1200" dirty="0" smtClean="0">
                <a:solidFill>
                  <a:schemeClr val="tx1"/>
                </a:solidFill>
                <a:latin typeface="+mn-lt"/>
                <a:ea typeface="+mn-ea"/>
                <a:cs typeface="+mn-cs"/>
                <a:hlinkClick r:id="rId3"/>
              </a:rPr>
              <a:t>www.</a:t>
            </a:r>
            <a:r>
              <a:rPr lang="tr-TR" sz="1200" u="sng" kern="1200" dirty="0" err="1" smtClean="0">
                <a:solidFill>
                  <a:schemeClr val="tx1"/>
                </a:solidFill>
                <a:latin typeface="+mn-lt"/>
                <a:ea typeface="+mn-ea"/>
                <a:cs typeface="+mn-cs"/>
                <a:hlinkClick r:id="rId3"/>
              </a:rPr>
              <a:t>egitimhane</a:t>
            </a:r>
            <a:r>
              <a:rPr lang="tr-TR" sz="1200" u="sng" kern="1200" dirty="0" smtClean="0">
                <a:solidFill>
                  <a:schemeClr val="tx1"/>
                </a:solidFill>
                <a:latin typeface="+mn-lt"/>
                <a:ea typeface="+mn-ea"/>
                <a:cs typeface="+mn-cs"/>
                <a:hlinkClick r:id="rId3"/>
              </a:rPr>
              <a:t>.com</a:t>
            </a:r>
            <a:endParaRPr lang="tr-TR" dirty="0"/>
          </a:p>
        </p:txBody>
      </p:sp>
      <p:sp>
        <p:nvSpPr>
          <p:cNvPr id="4" name="3 Slayt Numarası Yer Tutucusu"/>
          <p:cNvSpPr>
            <a:spLocks noGrp="1"/>
          </p:cNvSpPr>
          <p:nvPr>
            <p:ph type="sldNum" sz="quarter" idx="10"/>
          </p:nvPr>
        </p:nvSpPr>
        <p:spPr/>
        <p:txBody>
          <a:bodyPr/>
          <a:lstStyle/>
          <a:p>
            <a:fld id="{2D50201E-990B-42A4-BA54-F2A70F49BFF6}" type="slidenum">
              <a:rPr lang="tr-TR" smtClean="0"/>
              <a:pPr/>
              <a:t>1</a:t>
            </a:fld>
            <a:endParaRPr lang="tr-TR"/>
          </a:p>
        </p:txBody>
      </p:sp>
    </p:spTree>
    <p:extLst>
      <p:ext uri="{BB962C8B-B14F-4D97-AF65-F5344CB8AC3E}">
        <p14:creationId xmlns:p14="http://schemas.microsoft.com/office/powerpoint/2010/main" val="3626374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u="sng" kern="1200" dirty="0" smtClean="0">
                <a:solidFill>
                  <a:schemeClr val="tx1"/>
                </a:solidFill>
                <a:latin typeface="+mn-lt"/>
                <a:ea typeface="+mn-ea"/>
                <a:cs typeface="+mn-cs"/>
                <a:hlinkClick r:id="rId3"/>
              </a:rPr>
              <a:t>www.</a:t>
            </a:r>
            <a:r>
              <a:rPr lang="tr-TR" sz="1200" u="sng" kern="1200" dirty="0" err="1" smtClean="0">
                <a:solidFill>
                  <a:schemeClr val="tx1"/>
                </a:solidFill>
                <a:latin typeface="+mn-lt"/>
                <a:ea typeface="+mn-ea"/>
                <a:cs typeface="+mn-cs"/>
                <a:hlinkClick r:id="rId3"/>
              </a:rPr>
              <a:t>egitimhane</a:t>
            </a:r>
            <a:r>
              <a:rPr lang="tr-TR" sz="1200" u="sng" kern="1200" dirty="0" smtClean="0">
                <a:solidFill>
                  <a:schemeClr val="tx1"/>
                </a:solidFill>
                <a:latin typeface="+mn-lt"/>
                <a:ea typeface="+mn-ea"/>
                <a:cs typeface="+mn-cs"/>
                <a:hlinkClick r:id="rId3"/>
              </a:rPr>
              <a:t>.com</a:t>
            </a:r>
            <a:endParaRPr lang="tr-TR" dirty="0"/>
          </a:p>
        </p:txBody>
      </p:sp>
      <p:sp>
        <p:nvSpPr>
          <p:cNvPr id="4" name="3 Slayt Numarası Yer Tutucusu"/>
          <p:cNvSpPr>
            <a:spLocks noGrp="1"/>
          </p:cNvSpPr>
          <p:nvPr>
            <p:ph type="sldNum" sz="quarter" idx="10"/>
          </p:nvPr>
        </p:nvSpPr>
        <p:spPr/>
        <p:txBody>
          <a:bodyPr/>
          <a:lstStyle/>
          <a:p>
            <a:fld id="{2D50201E-990B-42A4-BA54-F2A70F49BFF6}" type="slidenum">
              <a:rPr lang="tr-TR" smtClean="0"/>
              <a:pPr/>
              <a:t>3</a:t>
            </a:fld>
            <a:endParaRPr lang="tr-TR"/>
          </a:p>
        </p:txBody>
      </p:sp>
    </p:spTree>
    <p:extLst>
      <p:ext uri="{BB962C8B-B14F-4D97-AF65-F5344CB8AC3E}">
        <p14:creationId xmlns:p14="http://schemas.microsoft.com/office/powerpoint/2010/main" val="92640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5E5616C-F181-463B-AE33-28A3CA2CA70F}" type="datetime1">
              <a:rPr lang="tr-TR" smtClean="0"/>
              <a:pPr/>
              <a:t>1.4.2019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E2F5F9B-A091-4248-848D-5DCC598FDE67}" type="datetime1">
              <a:rPr lang="tr-TR" smtClean="0"/>
              <a:pPr/>
              <a:t>1.4.2019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FF0FB9C-D629-4D66-A12A-DDDE299C3385}" type="datetime1">
              <a:rPr lang="tr-TR" smtClean="0"/>
              <a:pPr/>
              <a:t>1.4.2019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064793-8F1A-4692-8B14-3EDA4C0CA618}" type="datetime1">
              <a:rPr lang="tr-TR" smtClean="0"/>
              <a:pPr/>
              <a:t>1.4.2019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C48A95F-0A8F-48A5-A127-648F31D490FD}" type="datetime1">
              <a:rPr lang="tr-TR" smtClean="0"/>
              <a:pPr/>
              <a:t>1.4.2019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3D79145-AF81-4B1D-A9FF-79622FB0B788}" type="datetime1">
              <a:rPr lang="tr-TR" smtClean="0"/>
              <a:pPr/>
              <a:t>1.4.2019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FB9E8A-47AE-4B41-821A-FB521208DB43}" type="datetime1">
              <a:rPr lang="tr-TR" smtClean="0"/>
              <a:pPr/>
              <a:t>1.4.2019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B301BC3-92C6-4ECA-ABC0-06B200BAABFC}" type="datetime1">
              <a:rPr lang="tr-TR" smtClean="0"/>
              <a:pPr/>
              <a:t>1.4.2019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8F582E6-79D1-41F5-B6DB-4F5426D57052}" type="datetime1">
              <a:rPr lang="tr-TR" smtClean="0"/>
              <a:pPr/>
              <a:t>1.4.2019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F443C3-3B7B-4152-92A1-56344CAAB0B6}" type="datetime1">
              <a:rPr lang="tr-TR" smtClean="0"/>
              <a:pPr/>
              <a:t>1.4.2019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5D7FB4D-1080-4D43-B3F3-8C70C9A34B7C}" type="datetime1">
              <a:rPr lang="tr-TR" smtClean="0"/>
              <a:pPr/>
              <a:t>1.4.2019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115132-5D3B-4404-BF57-7E8B98531A00}" type="datetime1">
              <a:rPr lang="tr-TR" smtClean="0"/>
              <a:pPr/>
              <a:t>1.4.2019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15000" b="1" dirty="0" smtClean="0">
                <a:ln w="38100">
                  <a:solidFill>
                    <a:schemeClr val="bg1"/>
                  </a:solidFill>
                </a:ln>
                <a:solidFill>
                  <a:srgbClr val="FF0000"/>
                </a:solidFill>
              </a:rPr>
              <a:t>İsra ve Miraç</a:t>
            </a:r>
            <a:endParaRPr lang="tr-TR" sz="15000" b="1" dirty="0">
              <a:ln w="38100">
                <a:solidFill>
                  <a:schemeClr val="bg1"/>
                </a:solidFill>
              </a:ln>
              <a:solidFill>
                <a:srgbClr val="FF0000"/>
              </a:solidFill>
            </a:endParaRPr>
          </a:p>
        </p:txBody>
      </p:sp>
      <p:sp>
        <p:nvSpPr>
          <p:cNvPr id="3" name="2 Alt Başlık"/>
          <p:cNvSpPr>
            <a:spLocks noGrp="1"/>
          </p:cNvSpPr>
          <p:nvPr>
            <p:ph type="subTitle" idx="1"/>
          </p:nvPr>
        </p:nvSpPr>
        <p:spPr>
          <a:xfrm>
            <a:off x="395536" y="5085184"/>
            <a:ext cx="8345016" cy="1512168"/>
          </a:xfrm>
        </p:spPr>
        <p:txBody>
          <a:bodyPr>
            <a:noAutofit/>
          </a:bodyPr>
          <a:lstStyle/>
          <a:p>
            <a:r>
              <a:rPr lang="tr-TR" sz="5400" b="1" dirty="0" smtClean="0">
                <a:ln w="19050">
                  <a:solidFill>
                    <a:schemeClr val="bg1"/>
                  </a:solidFill>
                </a:ln>
                <a:gradFill>
                  <a:gsLst>
                    <a:gs pos="0">
                      <a:srgbClr val="FFF200"/>
                    </a:gs>
                    <a:gs pos="45000">
                      <a:srgbClr val="FF7A00"/>
                    </a:gs>
                    <a:gs pos="70000">
                      <a:srgbClr val="FF0300"/>
                    </a:gs>
                    <a:gs pos="100000">
                      <a:srgbClr val="4D0808"/>
                    </a:gs>
                  </a:gsLst>
                  <a:lin ang="5400000" scaled="0"/>
                </a:gradFill>
              </a:rPr>
              <a:t>GECE YÜRÜYÜŞÜ VE YÜKSELİŞ</a:t>
            </a:r>
            <a:endParaRPr lang="tr-TR" sz="5400" b="1" dirty="0">
              <a:ln w="19050">
                <a:solidFill>
                  <a:schemeClr val="bg1"/>
                </a:solidFill>
              </a:ln>
              <a:gradFill>
                <a:gsLst>
                  <a:gs pos="0">
                    <a:srgbClr val="FFF200"/>
                  </a:gs>
                  <a:gs pos="45000">
                    <a:srgbClr val="FF7A00"/>
                  </a:gs>
                  <a:gs pos="70000">
                    <a:srgbClr val="FF0300"/>
                  </a:gs>
                  <a:gs pos="100000">
                    <a:srgbClr val="4D0808"/>
                  </a:gs>
                </a:gsLst>
                <a:lin ang="5400000" scaled="0"/>
              </a:gra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pic>
        <p:nvPicPr>
          <p:cNvPr id="3" name="2 Resim" descr="images (1).jpg"/>
          <p:cNvPicPr>
            <a:picLocks noChangeAspect="1"/>
          </p:cNvPicPr>
          <p:nvPr/>
        </p:nvPicPr>
        <p:blipFill>
          <a:blip r:embed="rId2" cstate="print"/>
          <a:stretch>
            <a:fillRect/>
          </a:stretch>
        </p:blipFill>
        <p:spPr>
          <a:xfrm>
            <a:off x="0" y="5381625"/>
            <a:ext cx="9144000" cy="1476375"/>
          </a:xfrm>
          <a:prstGeom prst="rect">
            <a:avLst/>
          </a:prstGeom>
          <a:ln>
            <a:noFill/>
          </a:ln>
          <a:effectLst>
            <a:softEdge rad="112500"/>
          </a:effectLst>
        </p:spPr>
      </p:pic>
      <p:sp>
        <p:nvSpPr>
          <p:cNvPr id="2049" name="Rectangle 1"/>
          <p:cNvSpPr>
            <a:spLocks noChangeArrowheads="1"/>
          </p:cNvSpPr>
          <p:nvPr/>
        </p:nvSpPr>
        <p:spPr bwMode="auto">
          <a:xfrm>
            <a:off x="755576" y="188640"/>
            <a:ext cx="756084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Şifreler tamamlanıp kapı açıldıktan sonra insanlığın atası Peygamberimizin karşısında duruyordu. Önce selam ve sonra hayır duasında bulunuyordu. Ancak duruşunda</a:t>
            </a:r>
            <a:r>
              <a:rPr kumimoji="0" lang="tr-TR" sz="2000" b="1" i="0" u="none" strike="noStrike" cap="none" normalizeH="0" baseline="30000" dirty="0" smtClean="0">
                <a:ln>
                  <a:noFill/>
                </a:ln>
                <a:solidFill>
                  <a:schemeClr val="bg1"/>
                </a:solidFill>
                <a:effectLst/>
                <a:ea typeface="Calibri" pitchFamily="34" charset="0"/>
                <a:cs typeface="Times New Roman" pitchFamily="18" charset="0"/>
              </a:rPr>
              <a:t>(Hz. Adem) </a:t>
            </a:r>
            <a:r>
              <a:rPr kumimoji="0" lang="tr-TR" sz="2000" b="1" i="0" u="none" strike="noStrike" cap="none" normalizeH="0" baseline="0" dirty="0" smtClean="0">
                <a:ln>
                  <a:noFill/>
                </a:ln>
                <a:solidFill>
                  <a:schemeClr val="bg1"/>
                </a:solidFill>
                <a:effectLst/>
                <a:ea typeface="Calibri" pitchFamily="34" charset="0"/>
                <a:cs typeface="Times New Roman" pitchFamily="18" charset="0"/>
              </a:rPr>
              <a:t>bir gariplik vardı. Sağ tarafına bakıyor ve gülüyordu, sol tarafına baktığında ise ağlıyordu. Biraz daha dikkatli bakınca her iki yanda bir kalabalık vardı. Ve rahmet peygamberi Cibril’e sordu: </a:t>
            </a:r>
            <a:endParaRPr kumimoji="0" lang="tr-TR" sz="2000" b="1" i="0" u="none" strike="noStrike" cap="none" normalizeH="0" baseline="0" dirty="0" smtClean="0">
              <a:ln>
                <a:noFill/>
              </a:ln>
              <a:solidFill>
                <a:schemeClr val="bg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chemeClr val="bg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Cibril onun Hz. Adem olduğunu, sağ ve solundaki kalabalık onun neslidir. Sağ tarafındakiler Ehli-Cennettir onları gördükçe tebessüm eder. Sol yanındakiler ise Ehli-Cehennemdir onları görünce hüzünlenir ve ağlar. </a:t>
            </a:r>
            <a:endParaRPr kumimoji="0" lang="tr-TR" sz="2000" b="1" i="0" u="none" strike="noStrike" cap="none" normalizeH="0" baseline="0" dirty="0" smtClean="0">
              <a:ln>
                <a:noFill/>
              </a:ln>
              <a:solidFill>
                <a:schemeClr val="bg1"/>
              </a:solidFill>
              <a:effectLst/>
              <a:cs typeface="Arial" pitchFamily="34" charset="0"/>
            </a:endParaRPr>
          </a:p>
        </p:txBody>
      </p:sp>
      <p:sp>
        <p:nvSpPr>
          <p:cNvPr id="2050" name="Rectangle 2"/>
          <p:cNvSpPr>
            <a:spLocks noChangeArrowheads="1"/>
          </p:cNvSpPr>
          <p:nvPr/>
        </p:nvSpPr>
        <p:spPr bwMode="auto">
          <a:xfrm>
            <a:off x="755576" y="3645024"/>
            <a:ext cx="734481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Peygamberimizi</a:t>
            </a:r>
            <a:r>
              <a:rPr kumimoji="0" lang="tr-TR" sz="2000" b="1" i="0" u="none" strike="noStrike" cap="none" normalizeH="0" dirty="0" smtClean="0">
                <a:ln>
                  <a:noFill/>
                </a:ln>
                <a:solidFill>
                  <a:schemeClr val="bg1"/>
                </a:solidFill>
                <a:effectLst/>
                <a:ea typeface="Calibri" pitchFamily="34" charset="0"/>
                <a:cs typeface="Times New Roman" pitchFamily="18" charset="0"/>
              </a:rPr>
              <a:t> </a:t>
            </a:r>
            <a:r>
              <a:rPr kumimoji="0" lang="tr-TR" sz="2000" b="1" i="0" u="none" strike="noStrike" cap="none" normalizeH="0" baseline="0" dirty="0" smtClean="0">
                <a:ln>
                  <a:noFill/>
                </a:ln>
                <a:solidFill>
                  <a:schemeClr val="bg1"/>
                </a:solidFill>
                <a:effectLst/>
                <a:ea typeface="Calibri" pitchFamily="34" charset="0"/>
                <a:cs typeface="Times New Roman" pitchFamily="18" charset="0"/>
              </a:rPr>
              <a:t>her bir sema kapısında ayrı bir merasim ve ayrı bir peygamberle karşılaşıyordu. İkinci semada Hz. Yahya ve Hz. İsa, üçüncü semada Hz. Yusuf, dördüncü semada Hz. İdris, beşinci semada Hz. Harun, altıncı semada Hz. Musa ve yedinci semada Hz. İbrahim ile karşılaşacaktı.</a:t>
            </a:r>
            <a:endParaRPr kumimoji="0" lang="tr-TR" sz="2000" b="1" i="0" u="none" strike="noStrike" cap="none" normalizeH="0" baseline="0" dirty="0" smtClean="0">
              <a:ln>
                <a:noFill/>
              </a:ln>
              <a:solidFill>
                <a:schemeClr val="bg1"/>
              </a:solidFill>
              <a:effectLs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
        <p:nvSpPr>
          <p:cNvPr id="26625" name="Rectangle 1"/>
          <p:cNvSpPr>
            <a:spLocks noChangeArrowheads="1"/>
          </p:cNvSpPr>
          <p:nvPr/>
        </p:nvSpPr>
        <p:spPr bwMode="auto">
          <a:xfrm>
            <a:off x="755576" y="980728"/>
            <a:ext cx="532859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Rahmet Peygamber’i bir an Hz. Musa’yı ağlarken gördü bunun nedenini Cebrail’e sordu. </a:t>
            </a:r>
            <a:endParaRPr kumimoji="0" lang="tr-TR" sz="2000" b="1" i="0" u="none" strike="noStrike" cap="none" normalizeH="0" baseline="0" dirty="0" smtClean="0">
              <a:ln>
                <a:noFill/>
              </a:ln>
              <a:solidFill>
                <a:schemeClr val="bg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Musa aynı soru kendisine sorulunca: “Ağlıyorum, çünkü bu genç, benden sonra gönderildi ama onun ümmetinden cennete girecekler benim ümmetimden cennete gireceklerden daha fazla.” diyordu.</a:t>
            </a:r>
            <a:endParaRPr kumimoji="0" lang="tr-TR" sz="2000" b="1" i="0" u="none" strike="noStrike" cap="none" normalizeH="0" baseline="0" dirty="0" smtClean="0">
              <a:ln>
                <a:noFill/>
              </a:ln>
              <a:solidFill>
                <a:schemeClr val="bg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Miraç gerçektende sırlar ve mucizeler ile dolu bir yolculuktu. Bir Hz. İbrahim’in sırtını dayayarak yanında durdu Beyt-i Mamur Göz alıcı renkleriyle karşılarındaydı. Öyle ki buraya her gün yetmiş bin melek girer ve geri dönmezlerdi. Zira burası her gün tavaf edilen Kabe’nin iz düşümüydü. </a:t>
            </a:r>
            <a:endParaRPr kumimoji="0" lang="tr-TR" sz="2000" b="1" i="0" u="none" strike="noStrike" cap="none" normalizeH="0" baseline="0" dirty="0" smtClean="0">
              <a:ln>
                <a:noFill/>
              </a:ln>
              <a:solidFill>
                <a:schemeClr val="bg1"/>
              </a:solidFill>
              <a:effectLst/>
              <a:cs typeface="Arial" pitchFamily="34" charset="0"/>
            </a:endParaRPr>
          </a:p>
        </p:txBody>
      </p:sp>
      <p:pic>
        <p:nvPicPr>
          <p:cNvPr id="5" name="4 Resim" descr="images (2).jpg"/>
          <p:cNvPicPr>
            <a:picLocks noChangeAspect="1"/>
          </p:cNvPicPr>
          <p:nvPr/>
        </p:nvPicPr>
        <p:blipFill>
          <a:blip r:embed="rId2" cstate="print"/>
          <a:stretch>
            <a:fillRect/>
          </a:stretch>
        </p:blipFill>
        <p:spPr>
          <a:xfrm>
            <a:off x="7452320" y="0"/>
            <a:ext cx="1691680" cy="6858000"/>
          </a:xfrm>
          <a:prstGeom prst="rect">
            <a:avLst/>
          </a:prstGeom>
          <a:ln>
            <a:noFill/>
          </a:ln>
          <a:effectLst>
            <a:softEdge rad="112500"/>
          </a:effectLst>
        </p:spPr>
      </p:pic>
      <p:sp>
        <p:nvSpPr>
          <p:cNvPr id="6" name="Rectangle 1"/>
          <p:cNvSpPr>
            <a:spLocks noChangeArrowheads="1"/>
          </p:cNvSpPr>
          <p:nvPr/>
        </p:nvSpPr>
        <p:spPr bwMode="auto">
          <a:xfrm rot="20974291">
            <a:off x="4649906" y="4654791"/>
            <a:ext cx="309634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sz="120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a:t>
            </a:r>
            <a:endParaRPr kumimoji="0" lang="en-US" sz="120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pic>
        <p:nvPicPr>
          <p:cNvPr id="3" name="2 Resim" descr="kur'an'dan mesajlar (48).jpg"/>
          <p:cNvPicPr>
            <a:picLocks noChangeAspect="1"/>
          </p:cNvPicPr>
          <p:nvPr/>
        </p:nvPicPr>
        <p:blipFill>
          <a:blip r:embed="rId2" cstate="print"/>
          <a:stretch>
            <a:fillRect/>
          </a:stretch>
        </p:blipFill>
        <p:spPr>
          <a:xfrm>
            <a:off x="0" y="4005064"/>
            <a:ext cx="3419872" cy="2852936"/>
          </a:xfrm>
          <a:prstGeom prst="rect">
            <a:avLst/>
          </a:prstGeom>
          <a:ln>
            <a:noFill/>
          </a:ln>
          <a:effectLst>
            <a:softEdge rad="112500"/>
          </a:effectLst>
        </p:spPr>
      </p:pic>
      <p:pic>
        <p:nvPicPr>
          <p:cNvPr id="27650" name="Picture 2" descr="C:\Users\Ekrem Kızılağaçlı\Desktop\kur'an'dan mesajlar (16).jpg"/>
          <p:cNvPicPr>
            <a:picLocks noChangeAspect="1" noChangeArrowheads="1"/>
          </p:cNvPicPr>
          <p:nvPr/>
        </p:nvPicPr>
        <p:blipFill>
          <a:blip r:embed="rId3" cstate="print"/>
          <a:srcRect/>
          <a:stretch>
            <a:fillRect/>
          </a:stretch>
        </p:blipFill>
        <p:spPr bwMode="auto">
          <a:xfrm>
            <a:off x="3419872" y="4005064"/>
            <a:ext cx="2952328" cy="2852936"/>
          </a:xfrm>
          <a:prstGeom prst="rect">
            <a:avLst/>
          </a:prstGeom>
          <a:ln>
            <a:noFill/>
          </a:ln>
          <a:effectLst>
            <a:softEdge rad="112500"/>
          </a:effectLst>
        </p:spPr>
      </p:pic>
      <p:pic>
        <p:nvPicPr>
          <p:cNvPr id="27651" name="Picture 3" descr="C:\Users\PC\Desktop\KUR'AN MERKEZİ\A- KUR'AN'DAN MESAJLAR = KURAN MERKEZİ\Dosyalar\GÖRSELLER = BÜYÜK\kur'an'dan mesajlar (13).jpg"/>
          <p:cNvPicPr>
            <a:picLocks noChangeAspect="1" noChangeArrowheads="1"/>
          </p:cNvPicPr>
          <p:nvPr/>
        </p:nvPicPr>
        <p:blipFill>
          <a:blip r:embed="rId4" cstate="print"/>
          <a:srcRect/>
          <a:stretch>
            <a:fillRect/>
          </a:stretch>
        </p:blipFill>
        <p:spPr bwMode="auto">
          <a:xfrm>
            <a:off x="6372200" y="4005064"/>
            <a:ext cx="2771800" cy="2852936"/>
          </a:xfrm>
          <a:prstGeom prst="rect">
            <a:avLst/>
          </a:prstGeom>
          <a:ln>
            <a:noFill/>
          </a:ln>
          <a:effectLst>
            <a:softEdge rad="112500"/>
          </a:effectLst>
        </p:spPr>
      </p:pic>
      <p:sp>
        <p:nvSpPr>
          <p:cNvPr id="27652" name="Rectangle 4"/>
          <p:cNvSpPr>
            <a:spLocks noChangeArrowheads="1"/>
          </p:cNvSpPr>
          <p:nvPr/>
        </p:nvSpPr>
        <p:spPr bwMode="auto">
          <a:xfrm>
            <a:off x="395536" y="405246"/>
            <a:ext cx="8244408"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sng" strike="noStrike" cap="none" normalizeH="0" baseline="0" dirty="0" smtClean="0">
                <a:ln>
                  <a:noFill/>
                </a:ln>
                <a:solidFill>
                  <a:srgbClr val="FF0000"/>
                </a:solidFill>
                <a:effectLst/>
                <a:ea typeface="Calibri" pitchFamily="34" charset="0"/>
                <a:cs typeface="Times New Roman" pitchFamily="18" charset="0"/>
              </a:rPr>
              <a:t>Cennet ve Cehennem:</a:t>
            </a:r>
            <a:endParaRPr kumimoji="0" lang="tr-TR" sz="2400" b="1"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Peygamberimiz miraçta cennet ve cehennemide görecekti. Cennet bütün güzellikleriyle karşısına serildiğinde mutlu olacak ve ümmetinden cennete girenleri gördüğünde sevinecek, fakat kızgın alevleri ve hıncıyla, öfkesiyle cehennemi gördüğünde elbette üzülecek ve ağlayacaktı.</a:t>
            </a:r>
            <a:endParaRPr kumimoji="0" lang="tr-TR" sz="2000" b="1" i="0" u="none" strike="noStrike" cap="none" normalizeH="0" baseline="0" dirty="0" smtClean="0">
              <a:ln>
                <a:noFill/>
              </a:ln>
              <a:solidFill>
                <a:schemeClr val="bg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000" b="1" i="0" u="sng" strike="noStrike" cap="none" normalizeH="0" baseline="0" dirty="0" smtClean="0">
              <a:ln>
                <a:noFill/>
              </a:ln>
              <a:solidFill>
                <a:srgbClr val="FF0000"/>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1" i="0" u="sng" strike="noStrike" cap="none" normalizeH="0" baseline="0" dirty="0" smtClean="0">
                <a:ln>
                  <a:noFill/>
                </a:ln>
                <a:solidFill>
                  <a:srgbClr val="FF0000"/>
                </a:solidFill>
                <a:effectLst/>
                <a:ea typeface="Calibri" pitchFamily="34" charset="0"/>
                <a:cs typeface="Times New Roman" pitchFamily="18" charset="0"/>
              </a:rPr>
              <a:t>Sidretü’l Münteha:</a:t>
            </a:r>
            <a:endParaRPr kumimoji="0" lang="tr-TR" sz="2400" b="1"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Peygamberimiz’in karşısına Sidretü’l Münteha gelmişti ve yanında artık Cibril-i Eminde yoktu. Şimdi en yüce dost olan Allah azze ve celle ile vasıtasız konuşacaktı.</a:t>
            </a:r>
            <a:endParaRPr kumimoji="0" lang="tr-TR" sz="2000" b="1" i="0" u="none" strike="noStrike" cap="none" normalizeH="0" baseline="0" dirty="0" smtClean="0">
              <a:ln>
                <a:noFill/>
              </a:ln>
              <a:solidFill>
                <a:schemeClr val="bg1"/>
              </a:solidFill>
              <a:effectLst/>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
        <p:nvSpPr>
          <p:cNvPr id="2049" name="Rectangle 1"/>
          <p:cNvSpPr>
            <a:spLocks noChangeArrowheads="1"/>
          </p:cNvSpPr>
          <p:nvPr/>
        </p:nvSpPr>
        <p:spPr bwMode="auto">
          <a:xfrm>
            <a:off x="2915816" y="548680"/>
            <a:ext cx="565212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Geri dönüş vakti gelip Hz. Peygamber yola koyulduğunda Hz. Musa’yı görecekti ve Musa: “Allah kavmine ne emretti” diyecekti. Peygamber efendimiz elli vakit namaz diyince Musa “Böyle bir ibadeti senin kavmin yapamaz, Allah’tan hafifletmesini iste” diyecekti. Ve peygamberimiz dua edince elli vaktin, kırk beş vakte indirildiği haberi geldi. Bu sefer Musa (a.s) “Kırk vakitlik bir ibadeti senin kavmin yapamaz, Allah’tan hafifletmesini iste” diyecekti. Ve elli vakitlik namaz beşer, beşer beş vakte inecekti. Ama Hz. Musa, Efendimizden yine dua etmesini Allah’tan beş vakti biraz daha eksiltmesini söyleyecekti fakat Rahmet Peygamberi,</a:t>
            </a:r>
            <a:r>
              <a:rPr kumimoji="0" lang="tr-TR" sz="2000" b="1" i="0" u="none" strike="noStrike" cap="none" normalizeH="0" dirty="0" smtClean="0">
                <a:ln>
                  <a:noFill/>
                </a:ln>
                <a:solidFill>
                  <a:schemeClr val="bg1"/>
                </a:solidFill>
                <a:effectLst/>
                <a:ea typeface="Calibri" pitchFamily="34" charset="0"/>
                <a:cs typeface="Times New Roman" pitchFamily="18" charset="0"/>
              </a:rPr>
              <a:t> </a:t>
            </a:r>
            <a:r>
              <a:rPr kumimoji="0" lang="tr-TR" sz="2000" b="1" i="0" u="none" strike="noStrike" cap="none" normalizeH="0" baseline="0" dirty="0" smtClean="0">
                <a:ln>
                  <a:noFill/>
                </a:ln>
                <a:solidFill>
                  <a:schemeClr val="bg1"/>
                </a:solidFill>
                <a:effectLst/>
                <a:ea typeface="Calibri" pitchFamily="34" charset="0"/>
                <a:cs typeface="Times New Roman" pitchFamily="18" charset="0"/>
              </a:rPr>
              <a:t>Rahmet kapısını zorlamak istemediği için bu teklifi kabul etmeyecekti.</a:t>
            </a:r>
            <a:endParaRPr kumimoji="0" lang="tr-TR" sz="2000" b="1" i="0" u="none" strike="noStrike" cap="none" normalizeH="0" baseline="0" dirty="0" smtClean="0">
              <a:ln>
                <a:noFill/>
              </a:ln>
              <a:solidFill>
                <a:schemeClr val="bg1"/>
              </a:solidFill>
              <a:effectLst/>
              <a:cs typeface="Arial" pitchFamily="34" charset="0"/>
            </a:endParaRPr>
          </a:p>
        </p:txBody>
      </p:sp>
      <p:sp>
        <p:nvSpPr>
          <p:cNvPr id="5" name="4 Dikdörtgen"/>
          <p:cNvSpPr/>
          <p:nvPr/>
        </p:nvSpPr>
        <p:spPr>
          <a:xfrm rot="19758801">
            <a:off x="-307942" y="880444"/>
            <a:ext cx="3369833" cy="2400657"/>
          </a:xfrm>
          <a:prstGeom prst="rect">
            <a:avLst/>
          </a:prstGeom>
        </p:spPr>
        <p:txBody>
          <a:bodyPr wrap="none">
            <a:spAutoFit/>
          </a:bodyPr>
          <a:lstStyle/>
          <a:p>
            <a:r>
              <a:rPr lang="ar-AE" sz="15000" dirty="0" smtClean="0">
                <a:ln w="28575">
                  <a:solidFill>
                    <a:schemeClr val="tx1"/>
                  </a:solidFill>
                </a:ln>
                <a:solidFill>
                  <a:schemeClr val="bg1"/>
                </a:solidFill>
                <a:latin typeface="Comic Sans MS" pitchFamily="66" charset="0"/>
              </a:rPr>
              <a:t>محمد</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
        <p:nvSpPr>
          <p:cNvPr id="1025" name="Rectangle 1"/>
          <p:cNvSpPr>
            <a:spLocks noChangeArrowheads="1"/>
          </p:cNvSpPr>
          <p:nvPr/>
        </p:nvSpPr>
        <p:spPr bwMode="auto">
          <a:xfrm>
            <a:off x="971600" y="836712"/>
            <a:ext cx="7200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j-lt"/>
                <a:ea typeface="Calibri" pitchFamily="34" charset="0"/>
                <a:cs typeface="Times New Roman" pitchFamily="18" charset="0"/>
              </a:rPr>
              <a:t>Hz. Peygamber ile Hz. Musa arasında bu konuşmalar geçerken rahmet televvünlü bir ses yankılanacaktı;</a:t>
            </a:r>
            <a:endParaRPr kumimoji="0" lang="tr-TR" sz="2400" b="1" i="0" u="none" strike="noStrike" cap="none" normalizeH="0" baseline="0" dirty="0" smtClean="0">
              <a:ln>
                <a:noFill/>
              </a:ln>
              <a:solidFill>
                <a:schemeClr val="bg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smtClean="0">
                <a:ln>
                  <a:noFill/>
                </a:ln>
                <a:effectLst/>
                <a:latin typeface="+mj-lt"/>
                <a:ea typeface="Calibri" pitchFamily="34" charset="0"/>
                <a:cs typeface="Times New Roman" pitchFamily="18" charset="0"/>
              </a:rPr>
              <a:t>“Ya Muhammed! Bunlar, bir gün ve gecede beş vakit olarak farzdır; benim katımda artık hüküm değişmez. Ancak her bir vakit, on vakit gibidir; böylelikle toplamda elli vakit hasıl olur. Her kim, bir iyilik yapmak isteyip de onu yapamazsa, yinede sevap alır. Her kim de iyiliğe niyet edip de onu yapmaya muvaffak olursa, en az on misli sevap kazanır. Yine her kim, ayağı kayıp da bir kötülüğe meyleder ve bunu yapmazsa, kötülüğün karşılığı vizir ona yazılmaz; şayet bu adam, niyet ettiği kötülüğün içine düşer ve niyetini yerine getirirse, bu durumda da ona, sadece bir kötülüğün vizri yazılır</a:t>
            </a:r>
            <a:r>
              <a:rPr kumimoji="0" lang="tr-TR" sz="2400" b="1" i="0" u="none" strike="noStrike" cap="none" normalizeH="0" baseline="0" dirty="0" smtClean="0">
                <a:ln>
                  <a:noFill/>
                </a:ln>
                <a:solidFill>
                  <a:schemeClr val="bg1"/>
                </a:solidFill>
                <a:effectLst/>
                <a:latin typeface="+mj-lt"/>
                <a:ea typeface="Calibri" pitchFamily="34" charset="0"/>
                <a:cs typeface="Times New Roman" pitchFamily="18" charset="0"/>
              </a:rPr>
              <a:t>.”</a:t>
            </a:r>
            <a:endParaRPr kumimoji="0" lang="tr-TR" sz="2400" b="1" i="0" u="none" strike="noStrike" cap="none" normalizeH="0" baseline="0" dirty="0" smtClean="0">
              <a:ln>
                <a:noFill/>
              </a:ln>
              <a:solidFill>
                <a:schemeClr val="bg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
        <p:nvSpPr>
          <p:cNvPr id="30721" name="Rectangle 1"/>
          <p:cNvSpPr>
            <a:spLocks noChangeArrowheads="1"/>
          </p:cNvSpPr>
          <p:nvPr/>
        </p:nvSpPr>
        <p:spPr bwMode="auto">
          <a:xfrm>
            <a:off x="1619672" y="620688"/>
            <a:ext cx="5472608"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000000"/>
                </a:solidFill>
                <a:effectLst/>
                <a:ea typeface="Calibri" pitchFamily="34" charset="0"/>
                <a:cs typeface="Times New Roman" pitchFamily="18" charset="0"/>
              </a:rPr>
              <a:t>Peygamber Efendimiz yaşadıklarını hanımına anlatır fakat hanımı kimseye anlatmaması gerektiğini söyler. Elbette miraç hadisesi tüm Mekke’de konu olur. Müşrikler bir gün Ebubekir’in yanına gelip “Arkadaşın Muhammet bu gece Kudüs’e gidip geldiğini ve göklere çıktığını söylüyor. Sen ne dersin?” diye sormuşlardı. Ebubekir bir an bile tereddüt etmeden “Bunu O söylüyorsa doğrudur” diye cevap verdi. Bu sebeple Hz. Muhammed ona “Sıddık” unvanını vermişti.</a:t>
            </a:r>
            <a:endParaRPr kumimoji="0" lang="tr-TR" sz="2000" b="1" i="0" u="none" strike="noStrike" cap="none" normalizeH="0" baseline="0" dirty="0" smtClean="0">
              <a:ln>
                <a:noFill/>
              </a:ln>
              <a:solidFill>
                <a:schemeClr val="tx1"/>
              </a:solidFill>
              <a:effectLst/>
              <a:cs typeface="Arial" pitchFamily="34" charset="0"/>
            </a:endParaRPr>
          </a:p>
        </p:txBody>
      </p:sp>
      <p:pic>
        <p:nvPicPr>
          <p:cNvPr id="4" name="3 Resim" descr="images (4).jpg"/>
          <p:cNvPicPr>
            <a:picLocks noChangeAspect="1"/>
          </p:cNvPicPr>
          <p:nvPr/>
        </p:nvPicPr>
        <p:blipFill>
          <a:blip r:embed="rId2" cstate="print"/>
          <a:stretch>
            <a:fillRect/>
          </a:stretch>
        </p:blipFill>
        <p:spPr>
          <a:xfrm>
            <a:off x="4339609" y="4581128"/>
            <a:ext cx="3419445" cy="203318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
        <p:nvSpPr>
          <p:cNvPr id="3" name="2 Dikdörtgen"/>
          <p:cNvSpPr/>
          <p:nvPr/>
        </p:nvSpPr>
        <p:spPr>
          <a:xfrm>
            <a:off x="-68127" y="0"/>
            <a:ext cx="8880123" cy="1077218"/>
          </a:xfrm>
          <a:prstGeom prst="rect">
            <a:avLst/>
          </a:prstGeom>
          <a:noFill/>
        </p:spPr>
        <p:txBody>
          <a:bodyPr wrap="none" lIns="91440" tIns="45720" rIns="91440" bIns="45720">
            <a:spAutoFit/>
          </a:bodyPr>
          <a:lstStyle/>
          <a:p>
            <a:pPr algn="ctr"/>
            <a:r>
              <a:rPr lang="tr-TR" sz="3200" b="1" dirty="0" smtClean="0">
                <a:ln>
                  <a:solidFill>
                    <a:schemeClr val="accent6">
                      <a:lumMod val="75000"/>
                    </a:schemeClr>
                  </a:solidFill>
                </a:ln>
                <a:solidFill>
                  <a:schemeClr val="bg1"/>
                </a:solidFill>
              </a:rPr>
              <a:t>Peygamberimiz Miraç’tan Şu İlahi Lütuflarla Döndü:</a:t>
            </a:r>
          </a:p>
          <a:p>
            <a:pPr algn="ctr"/>
            <a:endParaRPr lang="tr-TR" sz="3200" b="1" cap="none" spc="0" dirty="0">
              <a:ln w="31550" cmpd="sng">
                <a:solidFill>
                  <a:schemeClr val="accent6">
                    <a:lumMod val="75000"/>
                  </a:schemeClr>
                </a:solidFill>
                <a:prstDash val="solid"/>
              </a:ln>
              <a:solidFill>
                <a:schemeClr val="bg1"/>
              </a:solidFill>
              <a:effectLst>
                <a:outerShdw blurRad="50800" dist="40000" dir="5400000" algn="tl" rotWithShape="0">
                  <a:srgbClr val="000000">
                    <a:shade val="5000"/>
                    <a:satMod val="120000"/>
                    <a:alpha val="33000"/>
                  </a:srgbClr>
                </a:outerShdw>
              </a:effectLst>
            </a:endParaRPr>
          </a:p>
        </p:txBody>
      </p:sp>
      <p:sp>
        <p:nvSpPr>
          <p:cNvPr id="5" name="4 Metin kutusu"/>
          <p:cNvSpPr txBox="1"/>
          <p:nvPr/>
        </p:nvSpPr>
        <p:spPr>
          <a:xfrm>
            <a:off x="1115616" y="980728"/>
            <a:ext cx="7372531" cy="954107"/>
          </a:xfrm>
          <a:prstGeom prst="rect">
            <a:avLst/>
          </a:prstGeom>
          <a:noFill/>
        </p:spPr>
        <p:txBody>
          <a:bodyPr wrap="none" rtlCol="0">
            <a:spAutoFit/>
          </a:bodyPr>
          <a:lstStyle/>
          <a:p>
            <a:pPr lvl="0"/>
            <a:r>
              <a:rPr lang="tr-TR" sz="2800" b="1" dirty="0" smtClean="0">
                <a:solidFill>
                  <a:schemeClr val="bg1">
                    <a:lumMod val="95000"/>
                    <a:lumOff val="5000"/>
                  </a:schemeClr>
                </a:solidFill>
                <a:latin typeface="Comic Sans MS" pitchFamily="66" charset="0"/>
              </a:rPr>
              <a:t>1- Müminlere beş vakit namaz farz oldu.</a:t>
            </a:r>
            <a:endParaRPr lang="tr-TR" sz="2800" dirty="0" smtClean="0">
              <a:solidFill>
                <a:schemeClr val="bg1">
                  <a:lumMod val="95000"/>
                  <a:lumOff val="5000"/>
                </a:schemeClr>
              </a:solidFill>
              <a:latin typeface="Comic Sans MS" pitchFamily="66" charset="0"/>
            </a:endParaRPr>
          </a:p>
          <a:p>
            <a:endParaRPr lang="tr-TR" sz="2800" dirty="0">
              <a:solidFill>
                <a:schemeClr val="bg1">
                  <a:lumMod val="95000"/>
                  <a:lumOff val="5000"/>
                </a:schemeClr>
              </a:solidFill>
            </a:endParaRPr>
          </a:p>
        </p:txBody>
      </p:sp>
      <p:pic>
        <p:nvPicPr>
          <p:cNvPr id="6" name="5 Resim" descr="Resim18.jpg"/>
          <p:cNvPicPr>
            <a:picLocks noChangeAspect="1"/>
          </p:cNvPicPr>
          <p:nvPr/>
        </p:nvPicPr>
        <p:blipFill>
          <a:blip r:embed="rId2" cstate="print"/>
          <a:stretch>
            <a:fillRect/>
          </a:stretch>
        </p:blipFill>
        <p:spPr>
          <a:xfrm>
            <a:off x="971600" y="1988840"/>
            <a:ext cx="2880320" cy="4320480"/>
          </a:xfrm>
          <a:prstGeom prst="rect">
            <a:avLst/>
          </a:prstGeom>
          <a:ln>
            <a:noFill/>
          </a:ln>
          <a:effectLst>
            <a:softEdge rad="112500"/>
          </a:effectLst>
        </p:spPr>
      </p:pic>
      <p:pic>
        <p:nvPicPr>
          <p:cNvPr id="8" name="7 Resim" descr="Resim24.jpg"/>
          <p:cNvPicPr>
            <a:picLocks noChangeAspect="1"/>
          </p:cNvPicPr>
          <p:nvPr/>
        </p:nvPicPr>
        <p:blipFill>
          <a:blip r:embed="rId3" cstate="print"/>
          <a:stretch>
            <a:fillRect/>
          </a:stretch>
        </p:blipFill>
        <p:spPr>
          <a:xfrm>
            <a:off x="5220072" y="1988840"/>
            <a:ext cx="2880320" cy="43204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
        <p:nvSpPr>
          <p:cNvPr id="32769" name="Rectangle 1"/>
          <p:cNvSpPr>
            <a:spLocks noChangeArrowheads="1"/>
          </p:cNvSpPr>
          <p:nvPr/>
        </p:nvSpPr>
        <p:spPr bwMode="auto">
          <a:xfrm>
            <a:off x="467544" y="332656"/>
            <a:ext cx="846043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tr-TR" sz="2800" i="0" u="none" strike="noStrike" cap="none" normalizeH="0" baseline="0" dirty="0" smtClean="0">
                <a:ln>
                  <a:noFill/>
                </a:ln>
                <a:solidFill>
                  <a:schemeClr val="bg1">
                    <a:lumMod val="95000"/>
                    <a:lumOff val="5000"/>
                  </a:schemeClr>
                </a:solidFill>
                <a:effectLst/>
                <a:latin typeface="Comic Sans MS" pitchFamily="66" charset="0"/>
                <a:cs typeface="Times New Roman" pitchFamily="18" charset="0"/>
              </a:rPr>
              <a:t>2- Bakara suresinin son iki ayeti nazil oldu. (Amenarrasülü).</a:t>
            </a:r>
            <a:endParaRPr kumimoji="0" lang="tr-TR" sz="2800" i="0" u="none" strike="noStrike" cap="none" normalizeH="0" baseline="0" dirty="0" smtClean="0">
              <a:ln>
                <a:noFill/>
              </a:ln>
              <a:solidFill>
                <a:schemeClr val="bg1">
                  <a:lumMod val="95000"/>
                  <a:lumOff val="5000"/>
                </a:schemeClr>
              </a:solidFill>
              <a:effectLst/>
              <a:latin typeface="Comic Sans MS" pitchFamily="66" charset="0"/>
              <a:cs typeface="Arial" pitchFamily="34" charset="0"/>
            </a:endParaRPr>
          </a:p>
        </p:txBody>
      </p:sp>
      <p:sp>
        <p:nvSpPr>
          <p:cNvPr id="3" name="Dikdörtgen 2"/>
          <p:cNvSpPr/>
          <p:nvPr/>
        </p:nvSpPr>
        <p:spPr>
          <a:xfrm>
            <a:off x="323528" y="1412776"/>
            <a:ext cx="8496944" cy="5293757"/>
          </a:xfrm>
          <a:prstGeom prst="rect">
            <a:avLst/>
          </a:prstGeom>
        </p:spPr>
        <p:txBody>
          <a:bodyPr wrap="square">
            <a:spAutoFit/>
          </a:bodyPr>
          <a:lstStyle/>
          <a:p>
            <a:r>
              <a:rPr lang="tr-TR" sz="2600" dirty="0"/>
              <a:t>﴾285﴿  Allah’ın elçisi ve müminler, rabbinden ona indirilene iman ettiler. Her biri Allah’a, meleklerine, kitaplarına, peygamberlerine inandılar. "O’nun elçileri arasında ayırım yapmayız" ve "İşittik, itaat ettik, bağışlamanı dileriz rabbimiz, gidiş sanadır" </a:t>
            </a:r>
            <a:r>
              <a:rPr lang="tr-TR" sz="2600" dirty="0" smtClean="0"/>
              <a:t>dediler.</a:t>
            </a:r>
          </a:p>
          <a:p>
            <a:r>
              <a:rPr lang="tr-TR" sz="2600" dirty="0"/>
              <a:t>﴾286﴿  Allah hiçbir kimseyi, gücünün yetmediği bir şeyle yükümlü kılmaz; lehinde olanı da kendi kazandığıdır, aleyhinde olanı da kendi kazandığıdır. Rabbimiz! Unutur veya yanılırsak bizi cezalandırma! Bizden öncekilere yüklediğin gibi bize de ağır yük yükleme! Üstesinden gelemeyeceğimiz şeyleri üzerimize yükleme! Bizi bağışla, ayıplarımızı ört ve bize rahmetinle muamele buyur! Sen bizim sahibimiz ve yardımcımızsın; artık inkârcı topluluğa karşı bize yardım et!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
        <p:nvSpPr>
          <p:cNvPr id="33793" name="Rectangle 1"/>
          <p:cNvSpPr>
            <a:spLocks noChangeArrowheads="1"/>
          </p:cNvSpPr>
          <p:nvPr/>
        </p:nvSpPr>
        <p:spPr bwMode="auto">
          <a:xfrm>
            <a:off x="539552" y="476672"/>
            <a:ext cx="829425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tr-TR" sz="2800" i="0" u="none" strike="noStrike" cap="none" normalizeH="0" baseline="0" dirty="0" smtClean="0">
                <a:ln>
                  <a:noFill/>
                </a:ln>
                <a:solidFill>
                  <a:srgbClr val="000000"/>
                </a:solidFill>
                <a:effectLst/>
                <a:latin typeface="Comic Sans MS" pitchFamily="66" charset="0"/>
                <a:cs typeface="Times New Roman" pitchFamily="18" charset="0"/>
              </a:rPr>
              <a:t>3- Şirke düşmeyenlerin affedilebileceği müjdesi.</a:t>
            </a:r>
            <a:endParaRPr kumimoji="0" lang="tr-TR" sz="2800" i="0" u="none" strike="noStrike" cap="none" normalizeH="0" baseline="0" dirty="0" smtClean="0">
              <a:ln>
                <a:noFill/>
              </a:ln>
              <a:solidFill>
                <a:schemeClr val="tx1"/>
              </a:solidFill>
              <a:effectLst/>
              <a:latin typeface="Comic Sans MS" pitchFamily="66" charset="0"/>
              <a:cs typeface="Arial" pitchFamily="34" charset="0"/>
            </a:endParaRPr>
          </a:p>
        </p:txBody>
      </p:sp>
      <p:pic>
        <p:nvPicPr>
          <p:cNvPr id="4" name="3 Resim" descr="ERAGEWQQ.JPG"/>
          <p:cNvPicPr>
            <a:picLocks noChangeAspect="1"/>
          </p:cNvPicPr>
          <p:nvPr/>
        </p:nvPicPr>
        <p:blipFill>
          <a:blip r:embed="rId2" cstate="print"/>
          <a:stretch>
            <a:fillRect/>
          </a:stretch>
        </p:blipFill>
        <p:spPr>
          <a:xfrm>
            <a:off x="971600" y="1916832"/>
            <a:ext cx="2880320" cy="3672408"/>
          </a:xfrm>
          <a:prstGeom prst="rect">
            <a:avLst/>
          </a:prstGeom>
          <a:ln>
            <a:noFill/>
          </a:ln>
          <a:effectLst>
            <a:softEdge rad="112500"/>
          </a:effectLst>
        </p:spPr>
      </p:pic>
      <p:pic>
        <p:nvPicPr>
          <p:cNvPr id="5" name="4 Resim" descr="Ekran Alıntısı.JPG"/>
          <p:cNvPicPr>
            <a:picLocks noChangeAspect="1"/>
          </p:cNvPicPr>
          <p:nvPr/>
        </p:nvPicPr>
        <p:blipFill>
          <a:blip r:embed="rId3" cstate="print"/>
          <a:stretch>
            <a:fillRect/>
          </a:stretch>
        </p:blipFill>
        <p:spPr>
          <a:xfrm>
            <a:off x="5292081" y="1988840"/>
            <a:ext cx="2880320" cy="3600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Autofit/>
          </a:bodyPr>
          <a:lstStyle/>
          <a:p>
            <a:r>
              <a:rPr lang="tr-TR" sz="9600" dirty="0" smtClean="0"/>
              <a:t>TEŞEKKÜRLER</a:t>
            </a:r>
            <a:endParaRPr lang="tr-TR" sz="9600" dirty="0"/>
          </a:p>
        </p:txBody>
      </p:sp>
      <p:sp>
        <p:nvSpPr>
          <p:cNvPr id="5" name="İçerik Yer Tutucusu 4"/>
          <p:cNvSpPr>
            <a:spLocks noGrp="1"/>
          </p:cNvSpPr>
          <p:nvPr>
            <p:ph idx="1"/>
          </p:nvPr>
        </p:nvSpPr>
        <p:spPr/>
        <p:txBody>
          <a:bodyPr>
            <a:normAutofit/>
          </a:bodyPr>
          <a:lstStyle/>
          <a:p>
            <a:r>
              <a:rPr lang="tr-TR" sz="8000" dirty="0" smtClean="0"/>
              <a:t>MİRAÇ KANDİLİNİZ MÜBAREK OLSUN</a:t>
            </a:r>
            <a:endParaRPr lang="tr-TR" sz="8000" dirty="0"/>
          </a:p>
        </p:txBody>
      </p:sp>
      <p:sp>
        <p:nvSpPr>
          <p:cNvPr id="2" name="Slayt Numarası Yer Tutucusu 1"/>
          <p:cNvSpPr>
            <a:spLocks noGrp="1"/>
          </p:cNvSpPr>
          <p:nvPr>
            <p:ph type="sldNum" sz="quarter" idx="12"/>
          </p:nvPr>
        </p:nvSpPr>
        <p:spPr/>
        <p:txBody>
          <a:bodyPr/>
          <a:lstStyle/>
          <a:p>
            <a:fld id="{B1DEFA8C-F947-479F-BE07-76B6B3F80BF1}" type="slidenum">
              <a:rPr lang="tr-TR" smtClean="0"/>
              <a:pPr/>
              <a:t>19</a:t>
            </a:fld>
            <a:endParaRPr lang="tr-TR"/>
          </a:p>
        </p:txBody>
      </p:sp>
    </p:spTree>
    <p:extLst>
      <p:ext uri="{BB962C8B-B14F-4D97-AF65-F5344CB8AC3E}">
        <p14:creationId xmlns:p14="http://schemas.microsoft.com/office/powerpoint/2010/main" val="337173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74638"/>
            <a:ext cx="8229600" cy="706090"/>
          </a:xfrm>
        </p:spPr>
        <p:txBody>
          <a:bodyPr>
            <a:normAutofit/>
          </a:bodyPr>
          <a:lstStyle/>
          <a:p>
            <a:r>
              <a:rPr lang="tr-TR" sz="3600" dirty="0" smtClean="0"/>
              <a:t>ÖNCESİNDEKİ SIKINTILI VAZİYETVE MİRAÇ</a:t>
            </a:r>
            <a:endParaRPr lang="tr-TR" sz="3600" dirty="0"/>
          </a:p>
        </p:txBody>
      </p:sp>
      <p:sp>
        <p:nvSpPr>
          <p:cNvPr id="4" name="İçerik Yer Tutucusu 3"/>
          <p:cNvSpPr>
            <a:spLocks noGrp="1"/>
          </p:cNvSpPr>
          <p:nvPr>
            <p:ph idx="1"/>
          </p:nvPr>
        </p:nvSpPr>
        <p:spPr>
          <a:xfrm>
            <a:off x="457200" y="980728"/>
            <a:ext cx="8229600" cy="5616624"/>
          </a:xfrm>
        </p:spPr>
        <p:txBody>
          <a:bodyPr>
            <a:normAutofit fontScale="92500" lnSpcReduction="20000"/>
          </a:bodyPr>
          <a:lstStyle/>
          <a:p>
            <a:r>
              <a:rPr lang="tr-TR" dirty="0"/>
              <a:t>Hz. Muhammed (sav)’in peygamber olmasıyla birlikte putperestlerin Müslümanlar üzerinde kurduğu baskılar, muhtemelen </a:t>
            </a:r>
            <a:r>
              <a:rPr lang="tr-TR" dirty="0" err="1"/>
              <a:t>risaletin</a:t>
            </a:r>
            <a:r>
              <a:rPr lang="tr-TR" dirty="0"/>
              <a:t> 6. yılından itibaren Peygamber ailesiyle az sayıdaki Müslümanlara karşı ekonomik ve sosyal bir boykota dönüştü. Üç yıl süren ve büyük acılara sebep olan boykotun ardından </a:t>
            </a:r>
            <a:r>
              <a:rPr lang="tr-TR" dirty="0" err="1"/>
              <a:t>Rasûlullah</a:t>
            </a:r>
            <a:r>
              <a:rPr lang="tr-TR" dirty="0"/>
              <a:t>, kısa aralıklarla eşi Hz. Hatice ile amcası ve hamisi </a:t>
            </a:r>
            <a:r>
              <a:rPr lang="tr-TR" dirty="0" err="1"/>
              <a:t>Ebû</a:t>
            </a:r>
            <a:r>
              <a:rPr lang="tr-TR" dirty="0"/>
              <a:t> </a:t>
            </a:r>
            <a:r>
              <a:rPr lang="tr-TR" dirty="0" err="1"/>
              <a:t>Talib’i</a:t>
            </a:r>
            <a:r>
              <a:rPr lang="tr-TR" dirty="0"/>
              <a:t> kaybetti. Dolayısıyla bu yıla hüzün yılı denildi. Bu acılı olayların ardından Allah Teâlâ, bir bakıma </a:t>
            </a:r>
            <a:r>
              <a:rPr lang="tr-TR" dirty="0" err="1"/>
              <a:t>Rasulünü</a:t>
            </a:r>
            <a:r>
              <a:rPr lang="tr-TR" dirty="0"/>
              <a:t>, sabır ve tahammülü dolayısıyla hem teselli etmek hem de ödüllendirmek istedi ve bunun için genellikle </a:t>
            </a:r>
            <a:r>
              <a:rPr lang="tr-TR" dirty="0" err="1"/>
              <a:t>mi’rac</a:t>
            </a:r>
            <a:r>
              <a:rPr lang="tr-TR" dirty="0"/>
              <a:t> diye anılan büyük mucizevi olayı gerçekleştirdi.</a:t>
            </a:r>
          </a:p>
        </p:txBody>
      </p:sp>
      <p:sp>
        <p:nvSpPr>
          <p:cNvPr id="2" name="Slayt Numarası Yer Tutucusu 1"/>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1350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1268760"/>
            <a:ext cx="6264696" cy="5863144"/>
          </a:xfrm>
          <a:prstGeom prst="rect">
            <a:avLst/>
          </a:prstGeom>
          <a:noFill/>
        </p:spPr>
        <p:txBody>
          <a:bodyPr wrap="square" lIns="91440" tIns="45720" rIns="91440" bIns="45720">
            <a:spAutoFit/>
          </a:bodyPr>
          <a:lstStyle/>
          <a:p>
            <a:pPr algn="ctr"/>
            <a:r>
              <a:rPr lang="tr-TR" sz="12500" b="1" dirty="0" smtClean="0">
                <a:ln w="31550" cmpd="sng">
                  <a:solidFill>
                    <a:schemeClr val="bg1"/>
                  </a:solidFill>
                  <a:prstDash val="solid"/>
                </a:ln>
                <a:solidFill>
                  <a:srgbClr val="FFFF00"/>
                </a:solidFill>
                <a:effectLst>
                  <a:outerShdw blurRad="41275" dist="12700" dir="12000000" algn="tl" rotWithShape="0">
                    <a:srgbClr val="000000">
                      <a:alpha val="40000"/>
                    </a:srgbClr>
                  </a:outerShdw>
                </a:effectLst>
              </a:rPr>
              <a:t>Kur’an-ı Kerim’de </a:t>
            </a:r>
          </a:p>
          <a:p>
            <a:pPr algn="ctr"/>
            <a:r>
              <a:rPr lang="tr-TR" sz="12500" b="1" dirty="0" smtClean="0">
                <a:ln w="31550" cmpd="sng">
                  <a:solidFill>
                    <a:schemeClr val="bg1"/>
                  </a:solidFill>
                  <a:prstDash val="solid"/>
                </a:ln>
                <a:solidFill>
                  <a:srgbClr val="FFFF00"/>
                </a:solidFill>
                <a:effectLst>
                  <a:outerShdw blurRad="41275" dist="12700" dir="12000000" algn="tl" rotWithShape="0">
                    <a:srgbClr val="000000">
                      <a:alpha val="40000"/>
                    </a:srgbClr>
                  </a:outerShdw>
                </a:effectLst>
              </a:rPr>
              <a:t>Mirac</a:t>
            </a:r>
          </a:p>
        </p:txBody>
      </p:sp>
      <p:sp>
        <p:nvSpPr>
          <p:cNvPr id="3" name="2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pic>
        <p:nvPicPr>
          <p:cNvPr id="4" name="3 Resim" descr=",.jpg"/>
          <p:cNvPicPr>
            <a:picLocks noChangeAspect="1"/>
          </p:cNvPicPr>
          <p:nvPr/>
        </p:nvPicPr>
        <p:blipFill>
          <a:blip r:embed="rId3" cstate="print"/>
          <a:stretch>
            <a:fillRect/>
          </a:stretch>
        </p:blipFill>
        <p:spPr>
          <a:xfrm>
            <a:off x="6444208" y="1268760"/>
            <a:ext cx="2354576" cy="4182608"/>
          </a:xfrm>
          <a:prstGeom prst="ellipse">
            <a:avLst/>
          </a:prstGeom>
          <a:effectLst>
            <a:glow rad="228600">
              <a:schemeClr val="accent5">
                <a:satMod val="175000"/>
                <a:alpha val="40000"/>
              </a:schemeClr>
            </a:glo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krem Kızılağaçlı\Desktop\2014-12-24 20.47.09-1-1.jpg"/>
          <p:cNvPicPr>
            <a:picLocks noChangeAspect="1" noChangeArrowheads="1"/>
          </p:cNvPicPr>
          <p:nvPr/>
        </p:nvPicPr>
        <p:blipFill>
          <a:blip r:embed="rId2" cstate="print"/>
          <a:srcRect/>
          <a:stretch>
            <a:fillRect/>
          </a:stretch>
        </p:blipFill>
        <p:spPr bwMode="auto">
          <a:xfrm>
            <a:off x="3635896" y="3645024"/>
            <a:ext cx="2448272" cy="576064"/>
          </a:xfrm>
          <a:prstGeom prst="rect">
            <a:avLst/>
          </a:prstGeom>
          <a:ln>
            <a:noFill/>
          </a:ln>
          <a:effectLst>
            <a:softEdge rad="112500"/>
          </a:effectLst>
        </p:spPr>
      </p:pic>
      <p:pic>
        <p:nvPicPr>
          <p:cNvPr id="1027" name="Picture 3" descr="C:\Users\Ekrem Kızılağaçlı\Desktop\2014-12-24 20.46.38.jpg"/>
          <p:cNvPicPr>
            <a:picLocks noChangeAspect="1" noChangeArrowheads="1"/>
          </p:cNvPicPr>
          <p:nvPr/>
        </p:nvPicPr>
        <p:blipFill>
          <a:blip r:embed="rId3" cstate="print"/>
          <a:srcRect/>
          <a:stretch>
            <a:fillRect/>
          </a:stretch>
        </p:blipFill>
        <p:spPr bwMode="auto">
          <a:xfrm>
            <a:off x="1547664" y="1196752"/>
            <a:ext cx="6639000" cy="2291705"/>
          </a:xfrm>
          <a:prstGeom prst="rect">
            <a:avLst/>
          </a:prstGeom>
          <a:ln>
            <a:noFill/>
          </a:ln>
          <a:effectLst>
            <a:softEdge rad="112500"/>
          </a:effectLst>
        </p:spPr>
      </p:pic>
      <p:sp>
        <p:nvSpPr>
          <p:cNvPr id="6" name="5 Dikdörtgen"/>
          <p:cNvSpPr/>
          <p:nvPr/>
        </p:nvSpPr>
        <p:spPr>
          <a:xfrm>
            <a:off x="2699792" y="4941168"/>
            <a:ext cx="3800719" cy="646331"/>
          </a:xfrm>
          <a:prstGeom prst="rect">
            <a:avLst/>
          </a:prstGeom>
          <a:noFill/>
        </p:spPr>
        <p:txBody>
          <a:bodyPr wrap="none" lIns="91440" tIns="45720" rIns="91440" bIns="45720">
            <a:spAutoFit/>
          </a:bodyPr>
          <a:lstStyle/>
          <a:p>
            <a:pPr algn="ctr"/>
            <a:r>
              <a:rPr lang="tr-TR"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İsra Suresi – 1.Ayet</a:t>
            </a:r>
            <a:endParaRPr lang="tr-TR" sz="3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
        <p:nvSpPr>
          <p:cNvPr id="8193" name="Rectangle 1"/>
          <p:cNvSpPr>
            <a:spLocks noChangeArrowheads="1"/>
          </p:cNvSpPr>
          <p:nvPr/>
        </p:nvSpPr>
        <p:spPr bwMode="auto">
          <a:xfrm rot="20974291">
            <a:off x="-30615" y="-699271"/>
            <a:ext cx="309634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sz="12000" b="1" i="0" u="none" strike="noStrike" cap="none" normalizeH="0" baseline="0" dirty="0" smtClean="0">
                <a:ln>
                  <a:noFill/>
                </a:ln>
                <a:solidFill>
                  <a:schemeClr val="bg1"/>
                </a:solidFill>
                <a:effectLst/>
                <a:latin typeface="Arabic Typesetting" pitchFamily="66" charset="-78"/>
                <a:ea typeface="Calibri" pitchFamily="34" charset="0"/>
                <a:cs typeface="Arabic Typesetting" pitchFamily="66" charset="-78"/>
              </a:rPr>
              <a:t>؁</a:t>
            </a:r>
            <a:endParaRPr kumimoji="0" lang="en-US" sz="120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Görseller\Dini\öç..JPG"/>
          <p:cNvPicPr>
            <a:picLocks noChangeAspect="1" noChangeArrowheads="1"/>
          </p:cNvPicPr>
          <p:nvPr/>
        </p:nvPicPr>
        <p:blipFill>
          <a:blip r:embed="rId2" cstate="print"/>
          <a:srcRect/>
          <a:stretch>
            <a:fillRect/>
          </a:stretch>
        </p:blipFill>
        <p:spPr bwMode="auto">
          <a:xfrm>
            <a:off x="251520" y="4869160"/>
            <a:ext cx="1512168" cy="1581150"/>
          </a:xfrm>
          <a:prstGeom prst="rect">
            <a:avLst/>
          </a:prstGeom>
          <a:ln>
            <a:noFill/>
          </a:ln>
          <a:effectLst>
            <a:softEdge rad="112500"/>
          </a:effectLst>
        </p:spPr>
      </p:pic>
      <p:sp>
        <p:nvSpPr>
          <p:cNvPr id="4" name="3 Oval Belirtme Çizgisi"/>
          <p:cNvSpPr/>
          <p:nvPr/>
        </p:nvSpPr>
        <p:spPr>
          <a:xfrm>
            <a:off x="611560" y="0"/>
            <a:ext cx="8208912" cy="5085184"/>
          </a:xfrm>
          <a:prstGeom prst="wedgeEllipseCallout">
            <a:avLst>
              <a:gd name="adj1" fmla="val -35728"/>
              <a:gd name="adj2" fmla="val 58745"/>
            </a:avLst>
          </a:prstGeom>
          <a:gradFill>
            <a:gsLst>
              <a:gs pos="0">
                <a:srgbClr val="FF0000"/>
              </a:gs>
              <a:gs pos="50000">
                <a:srgbClr val="9CB86E"/>
              </a:gs>
              <a:gs pos="100000">
                <a:srgbClr val="156B13"/>
              </a:gs>
            </a:gsLst>
            <a:lin ang="5400000" scaled="0"/>
          </a:gra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3200" b="1" dirty="0" smtClean="0">
              <a:ln w="28575">
                <a:solidFill>
                  <a:schemeClr val="bg1"/>
                </a:solidFill>
              </a:ln>
              <a:latin typeface="Comic Sans MS" pitchFamily="66" charset="0"/>
            </a:endParaRPr>
          </a:p>
          <a:p>
            <a:pPr algn="ctr"/>
            <a:endParaRPr lang="tr-TR" sz="3200" b="1" dirty="0" smtClean="0">
              <a:ln w="28575">
                <a:solidFill>
                  <a:schemeClr val="bg1"/>
                </a:solidFill>
              </a:ln>
              <a:latin typeface="Comic Sans MS" pitchFamily="66" charset="0"/>
            </a:endParaRPr>
          </a:p>
          <a:p>
            <a:pPr algn="ctr"/>
            <a:r>
              <a:rPr lang="tr-TR" sz="3200" b="1" dirty="0" smtClean="0">
                <a:ln w="28575">
                  <a:solidFill>
                    <a:schemeClr val="bg1"/>
                  </a:solidFill>
                </a:ln>
                <a:latin typeface="Comic Sans MS" pitchFamily="66" charset="0"/>
              </a:rPr>
              <a:t>Kendisine ayetlerimizden bir kısmını gösterelim diye kulunu (Muhammed’i) bir gece Mescid-i Haram’dan çevresini bereketlendirdiğimiz Mescid-i Aksa’ya götüren Allah’ın şanı yücedir.</a:t>
            </a:r>
          </a:p>
          <a:p>
            <a:pPr algn="ctr"/>
            <a:endParaRPr lang="tr-TR" sz="3200" b="1" dirty="0">
              <a:ln w="28575">
                <a:solidFill>
                  <a:schemeClr val="bg1"/>
                </a:solidFill>
              </a:ln>
              <a:latin typeface="Comic Sans MS" pitchFamily="66" charset="0"/>
            </a:endParaRPr>
          </a:p>
        </p:txBody>
      </p:sp>
      <p:sp>
        <p:nvSpPr>
          <p:cNvPr id="5" name="4 Yatay Kaydırma"/>
          <p:cNvSpPr/>
          <p:nvPr/>
        </p:nvSpPr>
        <p:spPr>
          <a:xfrm>
            <a:off x="5940152" y="6021288"/>
            <a:ext cx="2232248" cy="576064"/>
          </a:xfrm>
          <a:prstGeom prst="horizontalScroll">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İsra Suresi – 1.Ayet</a:t>
            </a:r>
            <a:endPar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3" name="2 Metin kutusu"/>
          <p:cNvSpPr txBox="1"/>
          <p:nvPr/>
        </p:nvSpPr>
        <p:spPr>
          <a:xfrm>
            <a:off x="3203848" y="260648"/>
            <a:ext cx="5482952" cy="4893647"/>
          </a:xfrm>
          <a:prstGeom prst="rect">
            <a:avLst/>
          </a:prstGeom>
          <a:noFill/>
        </p:spPr>
        <p:txBody>
          <a:bodyPr wrap="square" rtlCol="0">
            <a:spAutoFit/>
          </a:bodyPr>
          <a:lstStyle/>
          <a:p>
            <a:pPr algn="ctr"/>
            <a:r>
              <a:rPr lang="tr-TR" sz="2400" b="1" dirty="0" smtClean="0">
                <a:solidFill>
                  <a:schemeClr val="bg1"/>
                </a:solidFill>
                <a:latin typeface="+mj-lt"/>
              </a:rPr>
              <a:t>İsra ve </a:t>
            </a:r>
            <a:r>
              <a:rPr lang="tr-TR" sz="2400" b="1" dirty="0" err="1" smtClean="0">
                <a:solidFill>
                  <a:schemeClr val="bg1"/>
                </a:solidFill>
                <a:latin typeface="+mj-lt"/>
              </a:rPr>
              <a:t>Mirac</a:t>
            </a:r>
            <a:r>
              <a:rPr lang="tr-TR" sz="2400" b="1" dirty="0" smtClean="0">
                <a:solidFill>
                  <a:schemeClr val="bg1"/>
                </a:solidFill>
                <a:latin typeface="+mj-lt"/>
              </a:rPr>
              <a:t> mucizesi rivayetler ışığında farklı yorumlar yapılarak Peygamber Efendimiz’in  (s.a.v) peygamberliğinin  dokuz, on bir, on iki veya on üçüncü yılında vuku bulduğu ifade edilmiştir. Miraç mucizesinin meydana geldiği yıla Hüzün Yılı’da denir.  Hüzün yılı Peygamber Efendimiz’in  amcası Ebu- Talib ve eşi Hz. Hatice’nin vefat ettiği yıldır. Miraç hadisesi hem Peygamberimize teselli ve Müslümanlara  moral olmuştur.  İsra ve Miraç peygamberimize baskı ve zulümlere sabır ve dayanma gücü vermiştir.</a:t>
            </a:r>
            <a:endParaRPr lang="tr-TR" sz="2400" b="1" dirty="0">
              <a:solidFill>
                <a:schemeClr val="bg1"/>
              </a:solidFill>
              <a:latin typeface="+mj-lt"/>
            </a:endParaRPr>
          </a:p>
        </p:txBody>
      </p:sp>
      <p:sp>
        <p:nvSpPr>
          <p:cNvPr id="4" name="3 Dikdörtgen"/>
          <p:cNvSpPr/>
          <p:nvPr/>
        </p:nvSpPr>
        <p:spPr>
          <a:xfrm>
            <a:off x="0" y="404664"/>
            <a:ext cx="2771800" cy="6021288"/>
          </a:xfrm>
          <a:prstGeom prst="rect">
            <a:avLst/>
          </a:prstGeom>
          <a:gradFill>
            <a:gsLst>
              <a:gs pos="0">
                <a:srgbClr val="03D4A8"/>
              </a:gs>
              <a:gs pos="25000">
                <a:srgbClr val="21D6E0"/>
              </a:gs>
              <a:gs pos="75000">
                <a:srgbClr val="0087E6"/>
              </a:gs>
              <a:gs pos="100000">
                <a:srgbClr val="005CBF"/>
              </a:gs>
            </a:gsLst>
            <a:lin ang="5400000" scaled="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bg1"/>
                </a:solidFill>
              </a:rPr>
              <a:t>İsra: Gece yürüyüşü manasına gelir.  Kur’an-ı Kerim’de bir sureye ad olmuştur. </a:t>
            </a: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p:txBody>
      </p:sp>
      <p:pic>
        <p:nvPicPr>
          <p:cNvPr id="5" name="4 Resim" descr="Resim1.jpg"/>
          <p:cNvPicPr>
            <a:picLocks noChangeAspect="1"/>
          </p:cNvPicPr>
          <p:nvPr/>
        </p:nvPicPr>
        <p:blipFill>
          <a:blip r:embed="rId2" cstate="print"/>
          <a:stretch>
            <a:fillRect/>
          </a:stretch>
        </p:blipFill>
        <p:spPr>
          <a:xfrm>
            <a:off x="251520" y="2852936"/>
            <a:ext cx="2304256" cy="3315855"/>
          </a:xfrm>
          <a:prstGeom prst="rect">
            <a:avLst/>
          </a:prstGeom>
          <a:ln>
            <a:noFill/>
          </a:ln>
          <a:effectLst>
            <a:glow rad="228600">
              <a:schemeClr val="accent6">
                <a:satMod val="175000"/>
                <a:alpha val="40000"/>
              </a:schemeClr>
            </a:glow>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
        <p:nvSpPr>
          <p:cNvPr id="3" name="2 Dikdörtgen"/>
          <p:cNvSpPr/>
          <p:nvPr/>
        </p:nvSpPr>
        <p:spPr>
          <a:xfrm>
            <a:off x="323528" y="476672"/>
            <a:ext cx="2952328" cy="6021288"/>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0" scaled="1"/>
            <a:tileRect/>
          </a:gradFill>
          <a:ln>
            <a:solidFill>
              <a:srgbClr val="FF0000"/>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a:p>
            <a:pPr algn="ctr"/>
            <a:endParaRPr lang="tr-TR" b="1" dirty="0" smtClean="0">
              <a:solidFill>
                <a:schemeClr val="bg1"/>
              </a:solidFill>
            </a:endParaRPr>
          </a:p>
        </p:txBody>
      </p:sp>
      <p:pic>
        <p:nvPicPr>
          <p:cNvPr id="5" name="4 Resim" descr="Resim9.jpg"/>
          <p:cNvPicPr>
            <a:picLocks noChangeAspect="1"/>
          </p:cNvPicPr>
          <p:nvPr/>
        </p:nvPicPr>
        <p:blipFill>
          <a:blip r:embed="rId2" cstate="print"/>
          <a:stretch>
            <a:fillRect/>
          </a:stretch>
        </p:blipFill>
        <p:spPr>
          <a:xfrm>
            <a:off x="827584" y="1412776"/>
            <a:ext cx="2088232" cy="3312368"/>
          </a:xfrm>
          <a:prstGeom prst="rect">
            <a:avLst/>
          </a:prstGeom>
          <a:ln w="57150">
            <a:solidFill>
              <a:schemeClr val="bg1">
                <a:lumMod val="95000"/>
                <a:lumOff val="5000"/>
              </a:schemeClr>
            </a:solidFill>
          </a:ln>
          <a:scene3d>
            <a:camera prst="perspectiveContrastingRightFacing"/>
            <a:lightRig rig="threePt" dir="t"/>
          </a:scene3d>
        </p:spPr>
      </p:pic>
      <p:sp>
        <p:nvSpPr>
          <p:cNvPr id="6" name="5 Metin kutusu"/>
          <p:cNvSpPr txBox="1"/>
          <p:nvPr/>
        </p:nvSpPr>
        <p:spPr>
          <a:xfrm>
            <a:off x="1115616" y="5229200"/>
            <a:ext cx="1927644" cy="646331"/>
          </a:xfrm>
          <a:prstGeom prst="rect">
            <a:avLst/>
          </a:prstGeom>
          <a:noFill/>
        </p:spPr>
        <p:txBody>
          <a:bodyPr wrap="none" rtlCol="0">
            <a:spAutoFit/>
            <a:scene3d>
              <a:camera prst="perspectiveContrastingRightFacing"/>
              <a:lightRig rig="threePt" dir="t"/>
            </a:scene3d>
          </a:bodyPr>
          <a:lstStyle/>
          <a:p>
            <a:pPr algn="ctr"/>
            <a:r>
              <a:rPr lang="tr-TR" b="1" dirty="0" smtClean="0">
                <a:solidFill>
                  <a:schemeClr val="bg1"/>
                </a:solidFill>
              </a:rPr>
              <a:t>Kabe-i Muazzama </a:t>
            </a:r>
          </a:p>
          <a:p>
            <a:pPr algn="ctr"/>
            <a:r>
              <a:rPr lang="tr-TR" b="1" dirty="0" smtClean="0">
                <a:solidFill>
                  <a:schemeClr val="bg1"/>
                </a:solidFill>
              </a:rPr>
              <a:t>Mescid-i Haram</a:t>
            </a:r>
            <a:endParaRPr lang="tr-TR" b="1" dirty="0">
              <a:solidFill>
                <a:schemeClr val="bg1"/>
              </a:solidFill>
            </a:endParaRPr>
          </a:p>
        </p:txBody>
      </p:sp>
      <p:pic>
        <p:nvPicPr>
          <p:cNvPr id="7" name="6 Resim" descr="indir.jpg"/>
          <p:cNvPicPr>
            <a:picLocks noChangeAspect="1"/>
          </p:cNvPicPr>
          <p:nvPr/>
        </p:nvPicPr>
        <p:blipFill>
          <a:blip r:embed="rId3" cstate="print"/>
          <a:stretch>
            <a:fillRect/>
          </a:stretch>
        </p:blipFill>
        <p:spPr>
          <a:xfrm>
            <a:off x="6732240" y="0"/>
            <a:ext cx="2411760" cy="1124744"/>
          </a:xfrm>
          <a:prstGeom prst="rect">
            <a:avLst/>
          </a:prstGeom>
          <a:ln>
            <a:noFill/>
          </a:ln>
          <a:effectLst>
            <a:softEdge rad="112500"/>
          </a:effectLst>
        </p:spPr>
      </p:pic>
      <p:sp>
        <p:nvSpPr>
          <p:cNvPr id="8" name="7 Metin kutusu"/>
          <p:cNvSpPr txBox="1"/>
          <p:nvPr/>
        </p:nvSpPr>
        <p:spPr>
          <a:xfrm>
            <a:off x="6948264" y="1124744"/>
            <a:ext cx="2026004" cy="400110"/>
          </a:xfrm>
          <a:prstGeom prst="rect">
            <a:avLst/>
          </a:prstGeom>
          <a:noFill/>
        </p:spPr>
        <p:txBody>
          <a:bodyPr wrap="none" rtlCol="0">
            <a:spAutoFit/>
          </a:bodyPr>
          <a:lstStyle/>
          <a:p>
            <a:r>
              <a:rPr lang="tr-TR" sz="2000" b="1" dirty="0" smtClean="0">
                <a:solidFill>
                  <a:schemeClr val="accent6">
                    <a:lumMod val="75000"/>
                  </a:schemeClr>
                </a:solidFill>
              </a:rPr>
              <a:t>&gt; Mescid-i Aksa &lt;</a:t>
            </a:r>
            <a:endParaRPr lang="tr-TR" sz="2000" b="1" dirty="0">
              <a:solidFill>
                <a:schemeClr val="accent6">
                  <a:lumMod val="75000"/>
                </a:schemeClr>
              </a:solidFill>
            </a:endParaRPr>
          </a:p>
        </p:txBody>
      </p:sp>
      <p:sp>
        <p:nvSpPr>
          <p:cNvPr id="5121" name="Rectangle 1"/>
          <p:cNvSpPr>
            <a:spLocks noChangeArrowheads="1"/>
          </p:cNvSpPr>
          <p:nvPr/>
        </p:nvSpPr>
        <p:spPr bwMode="auto">
          <a:xfrm>
            <a:off x="3347864" y="1484784"/>
            <a:ext cx="504056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“İsra” kelime manası olarak “Gece yürüyüşü” demektir.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chemeClr val="bg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Bir diğer yönden ise İsra, Peygamber Efendimiz’in Receb ayının yirmi yedinci gecesinde Cebrail (a.s) tarafından Mekke’deki  Mescid-i  Haram’dan Kudüste’ki Mescid-i Aksa’ya götürülmüştür. Peygamber Efendimiz’in bu yolculuk sırasında bindiği bineğin adı Burak’tır. Peygamberimizin üzerine bindiği Burak öyle hızlı hareket ediyordu ki her adımı ufukta gördüğü son noktaya atıyor ve şimşek hızında hareket ediyordu. Daha üzerine binmekle beraber mekan değişmiş ve Peygamberimiz bir çırpıda Mescid-i Aksa’ya gelmişti. </a:t>
            </a:r>
            <a:endParaRPr kumimoji="0" lang="tr-TR" sz="2000" b="1" i="0" u="none" strike="noStrike" cap="none" normalizeH="0" baseline="0" dirty="0" smtClean="0">
              <a:ln>
                <a:noFill/>
              </a:ln>
              <a:solidFill>
                <a:schemeClr val="bg1"/>
              </a:solidFill>
              <a:effectLst/>
              <a:cs typeface="Arial" pitchFamily="34" charset="0"/>
            </a:endParaRPr>
          </a:p>
        </p:txBody>
      </p:sp>
      <p:sp>
        <p:nvSpPr>
          <p:cNvPr id="9" name="8 Dikdörtgen"/>
          <p:cNvSpPr/>
          <p:nvPr/>
        </p:nvSpPr>
        <p:spPr>
          <a:xfrm>
            <a:off x="4067944" y="332656"/>
            <a:ext cx="1505540" cy="923330"/>
          </a:xfrm>
          <a:prstGeom prst="rect">
            <a:avLst/>
          </a:prstGeom>
          <a:noFill/>
        </p:spPr>
        <p:txBody>
          <a:bodyPr wrap="none" lIns="91440" tIns="45720" rIns="91440" bIns="45720">
            <a:spAutoFit/>
          </a:bodyPr>
          <a:lstStyle/>
          <a:p>
            <a:pPr algn="ctr"/>
            <a:r>
              <a:rPr lang="tr-TR" sz="5400" b="1" cap="none" spc="0" dirty="0" smtClean="0">
                <a:ln w="1905">
                  <a:solidFill>
                    <a:schemeClr val="bg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İSRA</a:t>
            </a:r>
            <a:endParaRPr lang="tr-TR" sz="5400" b="1" cap="none" spc="0" dirty="0">
              <a:ln w="1905">
                <a:solidFill>
                  <a:schemeClr val="bg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pic>
        <p:nvPicPr>
          <p:cNvPr id="3" name="2 Resim" descr="10384751_823689751026556_3529633436200240813_n-1.jpg"/>
          <p:cNvPicPr>
            <a:picLocks noChangeAspect="1"/>
          </p:cNvPicPr>
          <p:nvPr/>
        </p:nvPicPr>
        <p:blipFill>
          <a:blip r:embed="rId2" cstate="print"/>
          <a:stretch>
            <a:fillRect/>
          </a:stretch>
        </p:blipFill>
        <p:spPr>
          <a:xfrm>
            <a:off x="7092280" y="0"/>
            <a:ext cx="2051720" cy="2258078"/>
          </a:xfrm>
          <a:prstGeom prst="rect">
            <a:avLst/>
          </a:prstGeom>
          <a:ln>
            <a:noFill/>
          </a:ln>
          <a:effectLst>
            <a:softEdge rad="112500"/>
          </a:effectLst>
        </p:spPr>
      </p:pic>
      <p:sp>
        <p:nvSpPr>
          <p:cNvPr id="4" name="3 Metin kutusu"/>
          <p:cNvSpPr txBox="1"/>
          <p:nvPr/>
        </p:nvSpPr>
        <p:spPr>
          <a:xfrm>
            <a:off x="7380312" y="2348880"/>
            <a:ext cx="1608069" cy="400110"/>
          </a:xfrm>
          <a:prstGeom prst="rect">
            <a:avLst/>
          </a:prstGeom>
          <a:noFill/>
        </p:spPr>
        <p:txBody>
          <a:bodyPr wrap="none" rtlCol="0">
            <a:spAutoFit/>
          </a:bodyPr>
          <a:lstStyle/>
          <a:p>
            <a:r>
              <a:rPr lang="tr-TR" sz="2000" b="1" dirty="0" smtClean="0">
                <a:solidFill>
                  <a:schemeClr val="bg1"/>
                </a:solidFill>
              </a:rPr>
              <a:t>&gt; Kabe 2014&lt;</a:t>
            </a:r>
            <a:endParaRPr lang="tr-TR" sz="2000" b="1" dirty="0">
              <a:solidFill>
                <a:schemeClr val="bg1"/>
              </a:solidFill>
            </a:endParaRPr>
          </a:p>
        </p:txBody>
      </p:sp>
      <p:sp>
        <p:nvSpPr>
          <p:cNvPr id="7" name="6 Dikdörtgen"/>
          <p:cNvSpPr/>
          <p:nvPr/>
        </p:nvSpPr>
        <p:spPr>
          <a:xfrm>
            <a:off x="323528" y="476672"/>
            <a:ext cx="6408712" cy="707886"/>
          </a:xfrm>
          <a:prstGeom prst="rect">
            <a:avLst/>
          </a:prstGeom>
        </p:spPr>
        <p:txBody>
          <a:bodyPr wrap="square">
            <a:spAutoFit/>
          </a:bodyPr>
          <a:lstStyle/>
          <a:p>
            <a:r>
              <a:rPr lang="tr-TR" sz="2000" b="1" dirty="0" smtClean="0">
                <a:solidFill>
                  <a:schemeClr val="bg1"/>
                </a:solidFill>
              </a:rPr>
              <a:t>Peygamberimiz daha önce peygamberlerin bağladığı yere Burak’ı bağladı ve Mescid-e namaz kılmaya yöneldi.</a:t>
            </a:r>
            <a:endParaRPr lang="tr-TR" sz="2000" b="1" dirty="0">
              <a:solidFill>
                <a:schemeClr val="bg1"/>
              </a:solidFill>
            </a:endParaRPr>
          </a:p>
        </p:txBody>
      </p:sp>
      <p:sp>
        <p:nvSpPr>
          <p:cNvPr id="4097" name="Rectangle 1"/>
          <p:cNvSpPr>
            <a:spLocks noChangeArrowheads="1"/>
          </p:cNvSpPr>
          <p:nvPr/>
        </p:nvSpPr>
        <p:spPr bwMode="auto">
          <a:xfrm>
            <a:off x="323528" y="1249016"/>
            <a:ext cx="640871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Peygamberimizin imameti ve risalet vazifesini yerine getirmiş olan peygamberle iki rekat namazdan sonra Peygamberimize üç kase sunuldu bunların birinde süt, diğerine su ve üçüncüsünde içki vardı. Peygamber (s.a.v) hiç tereddütsüz içinde süt olan kaseyi seçmişti bu seçim Cibril-i Emin’i de heyecanlandırmıştı ve: </a:t>
            </a:r>
            <a:endParaRPr kumimoji="0" lang="tr-TR" sz="2000" b="1" i="0" u="none" strike="noStrike" cap="none" normalizeH="0" baseline="0" dirty="0" smtClean="0">
              <a:ln>
                <a:noFill/>
              </a:ln>
              <a:solidFill>
                <a:schemeClr val="bg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chemeClr val="bg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-Bunu tercih etmekle Sen, hidayeti tercih etmiş oldun ve Senin ümmetin de hidayet üzere olacak, demişti. Çünkü bu, realiteyi iyi okumanın bir neticesiydi ve seçilen tercih de, fıtratı ifade ediyordu. Bu arada orada yankılanan seste aynı şeyleri söylüyordu:</a:t>
            </a:r>
            <a:endParaRPr kumimoji="0" lang="tr-TR" sz="2000" b="1" i="0" u="none" strike="noStrike" cap="none" normalizeH="0" baseline="0" dirty="0" smtClean="0">
              <a:ln>
                <a:noFill/>
              </a:ln>
              <a:solidFill>
                <a:schemeClr val="bg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chemeClr val="bg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ea typeface="Calibri" pitchFamily="34" charset="0"/>
                <a:cs typeface="Times New Roman" pitchFamily="18" charset="0"/>
              </a:rPr>
              <a:t>-Şayet su tercih etmiş olsaydı, ümmeti de kendide boğulurdu. İçki tercih etmiş olsaydı, ümmeti de kendide yoldan çıkar taşkınlık içine düşerdi. Sütü tercih ettiğine göre ümmeti de, kendisi de hep hidayet içinde olacak.</a:t>
            </a:r>
            <a:endParaRPr kumimoji="0" lang="tr-TR" sz="2000" b="1" i="0" u="none" strike="noStrike" cap="none" normalizeH="0" baseline="0" dirty="0" smtClean="0">
              <a:ln>
                <a:noFill/>
              </a:ln>
              <a:solidFill>
                <a:schemeClr val="bg1"/>
              </a:solidFill>
              <a:effectLst/>
              <a:cs typeface="Arial" pitchFamily="34" charset="0"/>
            </a:endParaRPr>
          </a:p>
        </p:txBody>
      </p:sp>
      <p:pic>
        <p:nvPicPr>
          <p:cNvPr id="9" name="8 Resim" descr="images (3).jpg"/>
          <p:cNvPicPr>
            <a:picLocks noChangeAspect="1"/>
          </p:cNvPicPr>
          <p:nvPr/>
        </p:nvPicPr>
        <p:blipFill>
          <a:blip r:embed="rId3" cstate="print"/>
          <a:stretch>
            <a:fillRect/>
          </a:stretch>
        </p:blipFill>
        <p:spPr>
          <a:xfrm>
            <a:off x="7092280" y="4797152"/>
            <a:ext cx="1835696" cy="122413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pic>
        <p:nvPicPr>
          <p:cNvPr id="4" name="3 Resim" descr="Resim8.jpg"/>
          <p:cNvPicPr>
            <a:picLocks noChangeAspect="1"/>
          </p:cNvPicPr>
          <p:nvPr/>
        </p:nvPicPr>
        <p:blipFill>
          <a:blip r:embed="rId2" cstate="print"/>
          <a:stretch>
            <a:fillRect/>
          </a:stretch>
        </p:blipFill>
        <p:spPr>
          <a:xfrm>
            <a:off x="5759624" y="0"/>
            <a:ext cx="3384376" cy="3360357"/>
          </a:xfrm>
          <a:prstGeom prst="rect">
            <a:avLst/>
          </a:prstGeom>
          <a:ln>
            <a:noFill/>
          </a:ln>
          <a:effectLst>
            <a:softEdge rad="112500"/>
          </a:effectLst>
        </p:spPr>
      </p:pic>
      <p:sp>
        <p:nvSpPr>
          <p:cNvPr id="5" name="4 Metin kutusu"/>
          <p:cNvSpPr txBox="1"/>
          <p:nvPr/>
        </p:nvSpPr>
        <p:spPr>
          <a:xfrm>
            <a:off x="5783080" y="3356992"/>
            <a:ext cx="3360920" cy="369332"/>
          </a:xfrm>
          <a:prstGeom prst="rect">
            <a:avLst/>
          </a:prstGeom>
          <a:noFill/>
        </p:spPr>
        <p:txBody>
          <a:bodyPr wrap="none" rtlCol="0">
            <a:spAutoFit/>
          </a:bodyPr>
          <a:lstStyle/>
          <a:p>
            <a:r>
              <a:rPr lang="tr-TR" b="1" dirty="0" smtClean="0">
                <a:solidFill>
                  <a:schemeClr val="bg1"/>
                </a:solidFill>
                <a:effectLst>
                  <a:glow rad="228600">
                    <a:schemeClr val="accent6">
                      <a:satMod val="175000"/>
                      <a:alpha val="40000"/>
                    </a:schemeClr>
                  </a:glow>
                </a:effectLst>
              </a:rPr>
              <a:t>&gt; Mescid-i Haram’a genel bakış.&lt;</a:t>
            </a:r>
            <a:endParaRPr lang="tr-TR" b="1" dirty="0">
              <a:solidFill>
                <a:schemeClr val="bg1"/>
              </a:solidFill>
              <a:effectLst>
                <a:glow rad="228600">
                  <a:schemeClr val="accent6">
                    <a:satMod val="175000"/>
                    <a:alpha val="40000"/>
                  </a:schemeClr>
                </a:glow>
              </a:effectLst>
            </a:endParaRPr>
          </a:p>
        </p:txBody>
      </p:sp>
      <p:pic>
        <p:nvPicPr>
          <p:cNvPr id="6" name="5 Resim" descr="images (5).jpg"/>
          <p:cNvPicPr>
            <a:picLocks noChangeAspect="1"/>
          </p:cNvPicPr>
          <p:nvPr/>
        </p:nvPicPr>
        <p:blipFill>
          <a:blip r:embed="rId3" cstate="print"/>
          <a:stretch>
            <a:fillRect/>
          </a:stretch>
        </p:blipFill>
        <p:spPr>
          <a:xfrm>
            <a:off x="3419872" y="5013176"/>
            <a:ext cx="2971800" cy="1543050"/>
          </a:xfrm>
          <a:prstGeom prst="rect">
            <a:avLst/>
          </a:prstGeom>
          <a:ln>
            <a:noFill/>
          </a:ln>
          <a:effectLst>
            <a:softEdge rad="112500"/>
          </a:effectLst>
        </p:spPr>
      </p:pic>
      <p:sp>
        <p:nvSpPr>
          <p:cNvPr id="7" name="6 Dikdörtgen"/>
          <p:cNvSpPr/>
          <p:nvPr/>
        </p:nvSpPr>
        <p:spPr>
          <a:xfrm>
            <a:off x="2195736" y="260648"/>
            <a:ext cx="2143407" cy="923330"/>
          </a:xfrm>
          <a:prstGeom prst="rect">
            <a:avLst/>
          </a:prstGeom>
          <a:noFill/>
        </p:spPr>
        <p:txBody>
          <a:bodyPr wrap="none" lIns="91440" tIns="45720" rIns="91440" bIns="45720">
            <a:spAutoFit/>
          </a:bodyPr>
          <a:lstStyle/>
          <a:p>
            <a:pPr algn="ctr"/>
            <a:r>
              <a:rPr lang="tr-TR" sz="5400" b="1" cap="none" spc="0" dirty="0" smtClean="0">
                <a:ln w="1905">
                  <a:solidFill>
                    <a:schemeClr val="bg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MİRAC</a:t>
            </a:r>
            <a:endParaRPr lang="tr-TR" sz="5400" b="1" cap="none" spc="0" dirty="0">
              <a:ln w="1905">
                <a:solidFill>
                  <a:schemeClr val="bg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7 Metin kutusu"/>
          <p:cNvSpPr txBox="1"/>
          <p:nvPr/>
        </p:nvSpPr>
        <p:spPr>
          <a:xfrm>
            <a:off x="323528" y="1412776"/>
            <a:ext cx="5472607" cy="3477875"/>
          </a:xfrm>
          <a:prstGeom prst="rect">
            <a:avLst/>
          </a:prstGeom>
          <a:noFill/>
        </p:spPr>
        <p:txBody>
          <a:bodyPr wrap="square" rtlCol="0">
            <a:spAutoFit/>
          </a:bodyPr>
          <a:lstStyle/>
          <a:p>
            <a:r>
              <a:rPr lang="tr-TR" sz="2000" b="1" dirty="0" smtClean="0">
                <a:solidFill>
                  <a:schemeClr val="bg1"/>
                </a:solidFill>
              </a:rPr>
              <a:t>Bu mucize elbette bununla sınırlı kalmayacaktı. Peygamberimiz, Cibril-i Emin’in davetiyle sırlarla dolu yolculuk başlamıştı. Hz. Peygamber ve Cibril kat be kat yükseldiklerinde ayrı bir coşku ve merasimle karşılaşıyorlardı. Cibril ilk sema’nın kapısına tıkladıktan sonra içeriden bir ses gelmiş ve aralarında şu konuşma geçmişti.</a:t>
            </a:r>
          </a:p>
          <a:p>
            <a:r>
              <a:rPr lang="tr-TR" sz="2000" b="1" dirty="0" smtClean="0">
                <a:solidFill>
                  <a:schemeClr val="bg1"/>
                </a:solidFill>
              </a:rPr>
              <a:t>&gt;Sen kimsin?                           - Cibril                                                                      &gt;Yanında kim var?                  - Muhammed                                                            &gt;O peygamber mi?                 - Evet, O peygamber!</a:t>
            </a:r>
          </a:p>
          <a:p>
            <a:endParaRPr lang="tr-TR" sz="20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1383</Words>
  <Application>Microsoft Office PowerPoint</Application>
  <PresentationFormat>Ekran Gösterisi (4:3)</PresentationFormat>
  <Paragraphs>103</Paragraphs>
  <Slides>19</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Arabic Typesetting</vt:lpstr>
      <vt:lpstr>Arial</vt:lpstr>
      <vt:lpstr>Calibri</vt:lpstr>
      <vt:lpstr>Comic Sans MS</vt:lpstr>
      <vt:lpstr>Times New Roman</vt:lpstr>
      <vt:lpstr>Ofis Teması</vt:lpstr>
      <vt:lpstr>İsra ve Miraç</vt:lpstr>
      <vt:lpstr>ÖNCESİNDEKİ SIKINTILI VAZİYETVE MİRAÇ</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İsra ve Miraç</dc:title>
  <dc:creator>Ekrem Kızılağaçlı</dc:creator>
  <cp:lastModifiedBy>Hilmi KELES</cp:lastModifiedBy>
  <cp:revision>38</cp:revision>
  <dcterms:created xsi:type="dcterms:W3CDTF">2014-12-24T19:28:20Z</dcterms:created>
  <dcterms:modified xsi:type="dcterms:W3CDTF">2019-04-01T10:54:53Z</dcterms:modified>
</cp:coreProperties>
</file>